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593" r:id="rId2"/>
    <p:sldId id="757" r:id="rId3"/>
    <p:sldId id="760" r:id="rId4"/>
    <p:sldId id="740" r:id="rId5"/>
    <p:sldId id="632" r:id="rId6"/>
    <p:sldId id="759" r:id="rId7"/>
    <p:sldId id="663" r:id="rId8"/>
    <p:sldId id="658" r:id="rId9"/>
    <p:sldId id="659" r:id="rId10"/>
    <p:sldId id="660" r:id="rId11"/>
    <p:sldId id="671" r:id="rId12"/>
    <p:sldId id="630" r:id="rId13"/>
    <p:sldId id="456" r:id="rId14"/>
    <p:sldId id="672" r:id="rId15"/>
    <p:sldId id="628" r:id="rId16"/>
    <p:sldId id="629" r:id="rId17"/>
    <p:sldId id="664" r:id="rId18"/>
    <p:sldId id="677" r:id="rId19"/>
    <p:sldId id="679" r:id="rId20"/>
    <p:sldId id="680" r:id="rId21"/>
    <p:sldId id="673" r:id="rId22"/>
    <p:sldId id="631" r:id="rId23"/>
    <p:sldId id="556" r:id="rId24"/>
    <p:sldId id="557" r:id="rId25"/>
    <p:sldId id="558" r:id="rId26"/>
    <p:sldId id="758" r:id="rId27"/>
    <p:sldId id="560" r:id="rId28"/>
    <p:sldId id="561" r:id="rId29"/>
    <p:sldId id="563" r:id="rId30"/>
    <p:sldId id="668" r:id="rId31"/>
    <p:sldId id="616" r:id="rId32"/>
    <p:sldId id="618" r:id="rId33"/>
    <p:sldId id="619" r:id="rId34"/>
    <p:sldId id="620" r:id="rId35"/>
    <p:sldId id="621" r:id="rId36"/>
    <p:sldId id="622" r:id="rId37"/>
    <p:sldId id="682" r:id="rId38"/>
    <p:sldId id="683" r:id="rId39"/>
    <p:sldId id="684" r:id="rId40"/>
    <p:sldId id="685" r:id="rId41"/>
    <p:sldId id="686" r:id="rId42"/>
    <p:sldId id="687" r:id="rId43"/>
    <p:sldId id="666" r:id="rId44"/>
    <p:sldId id="753" r:id="rId45"/>
    <p:sldId id="754" r:id="rId46"/>
    <p:sldId id="755" r:id="rId47"/>
    <p:sldId id="756" r:id="rId48"/>
    <p:sldId id="667" r:id="rId49"/>
    <p:sldId id="649" r:id="rId50"/>
    <p:sldId id="373" r:id="rId51"/>
    <p:sldId id="376" r:id="rId52"/>
    <p:sldId id="374" r:id="rId53"/>
    <p:sldId id="378" r:id="rId54"/>
    <p:sldId id="648" r:id="rId55"/>
    <p:sldId id="634" r:id="rId56"/>
    <p:sldId id="587" r:id="rId57"/>
    <p:sldId id="635" r:id="rId58"/>
    <p:sldId id="586" r:id="rId59"/>
    <p:sldId id="637" r:id="rId60"/>
    <p:sldId id="638" r:id="rId61"/>
    <p:sldId id="639" r:id="rId62"/>
    <p:sldId id="640" r:id="rId63"/>
    <p:sldId id="641" r:id="rId64"/>
    <p:sldId id="647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0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3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7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84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7/13/24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twFo9wCpdSU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Vienna_July2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kwartler/%5bselect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45.jpeg"/><Relationship Id="rId9" Type="http://schemas.openxmlformats.org/officeDocument/2006/relationships/image" Target="../media/image6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i="1"/>
              <a:t>Intros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" action="ppaction://noaction"/>
              </a:rPr>
              <a:t>www.brew.sh</a:t>
            </a:r>
          </a:p>
          <a:p>
            <a:r>
              <a:rPr lang="en-US" dirty="0">
                <a:hlinkClick r:id="" action="ppaction://noaction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2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564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https://github.com/kwartler/Vienna_July24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As you get more experience using git will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7" y="2569597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348719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52854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https://github.com/kwartler</a:t>
            </a:r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/[select</a:t>
            </a:r>
            <a:r>
              <a:rPr lang="en-US" dirty="0">
                <a:solidFill>
                  <a:schemeClr val="accent6"/>
                </a:solidFill>
              </a:rPr>
              <a:t> _</a:t>
            </a:r>
            <a:r>
              <a:rPr lang="en-US" dirty="0" err="1">
                <a:solidFill>
                  <a:schemeClr val="accent6"/>
                </a:solidFill>
              </a:rPr>
              <a:t>the_repo</a:t>
            </a:r>
            <a:r>
              <a:rPr lang="en-US" dirty="0">
                <a:solidFill>
                  <a:schemeClr val="accent6"/>
                </a:solidFill>
              </a:rPr>
              <a:t>] </a:t>
            </a:r>
            <a:r>
              <a:rPr lang="en-US" dirty="0"/>
              <a:t>has the R code.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99A17-5D0B-5DCF-D2C4-EE08B383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815"/>
            <a:ext cx="7772400" cy="3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2738"/>
            <a:ext cx="7886700" cy="2943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152" y="1194524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E35B-B153-E742-800E-F3EABFB4871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69B7D8-CB67-3848-AFC1-D8854E08AB1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4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823000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822996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1129171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1613391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71F10-B1CA-A745-B98E-432A552948D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B181CD-7F67-6A4B-9BD2-F7E0706D1C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085" y="338621"/>
            <a:ext cx="7886700" cy="591477"/>
          </a:xfrm>
        </p:spPr>
        <p:txBody>
          <a:bodyPr/>
          <a:lstStyle/>
          <a:p>
            <a:r>
              <a:rPr lang="en-US" dirty="0"/>
              <a:t>What is R Studio? The most popular IDE for 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E4E5C-9573-754C-897C-5768BB6772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304CA-D541-3346-B037-1E90848711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8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422943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075882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9D684-EB78-B14C-8B5C-CEE76BB692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9A2EDE-D244-F041-B56A-7656876235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169453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400" dirty="0"/>
              <a:t>SAS</a:t>
            </a:r>
          </a:p>
          <a:p>
            <a:pPr algn="ctr"/>
            <a:r>
              <a:rPr lang="en-US" sz="1400" dirty="0"/>
              <a:t>Oracle</a:t>
            </a:r>
          </a:p>
          <a:p>
            <a:pPr algn="ctr"/>
            <a:r>
              <a:rPr lang="en-US" sz="1400" dirty="0"/>
              <a:t>IBM</a:t>
            </a:r>
          </a:p>
          <a:p>
            <a:pPr algn="ctr"/>
            <a:r>
              <a:rPr lang="en-US" sz="1400" dirty="0"/>
              <a:t>Teradata</a:t>
            </a:r>
          </a:p>
          <a:p>
            <a:pPr algn="ctr"/>
            <a:r>
              <a:rPr lang="en-US" sz="1400" dirty="0"/>
              <a:t>Coursera</a:t>
            </a:r>
          </a:p>
          <a:p>
            <a:pPr algn="ctr"/>
            <a:r>
              <a:rPr lang="en-US" sz="1400" dirty="0"/>
              <a:t>SAP</a:t>
            </a:r>
          </a:p>
          <a:p>
            <a:pPr algn="ctr"/>
            <a:r>
              <a:rPr lang="en-US" sz="1400" dirty="0"/>
              <a:t>DataCamp</a:t>
            </a:r>
          </a:p>
          <a:p>
            <a:pPr algn="ctr"/>
            <a:r>
              <a:rPr lang="en-US" sz="1400" dirty="0"/>
              <a:t>Alteryx</a:t>
            </a:r>
          </a:p>
          <a:p>
            <a:pPr algn="ctr"/>
            <a:r>
              <a:rPr lang="en-US" sz="1400" dirty="0"/>
              <a:t>TIBCO</a:t>
            </a:r>
          </a:p>
          <a:p>
            <a:pPr algn="ctr"/>
            <a:r>
              <a:rPr lang="en-US" sz="1400" dirty="0" err="1"/>
              <a:t>OneTick</a:t>
            </a:r>
            <a:endParaRPr lang="en-US" sz="1400" dirty="0"/>
          </a:p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Google</a:t>
            </a:r>
          </a:p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169453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6394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E667A-05D2-D543-AF48-70E4275D84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E4E337-683E-664A-90D7-C4531E1506A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09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B7791B1-3C17-9211-07F1-F862C272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3" y="1784618"/>
            <a:ext cx="3868340" cy="3884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741B1-2E04-B12A-3E4A-7122B3D6AD0D}"/>
              </a:ext>
            </a:extLst>
          </p:cNvPr>
          <p:cNvSpPr txBox="1"/>
          <p:nvPr/>
        </p:nvSpPr>
        <p:spPr>
          <a:xfrm>
            <a:off x="7315200" y="570777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</p:spTree>
    <p:extLst>
      <p:ext uri="{BB962C8B-B14F-4D97-AF65-F5344CB8AC3E}">
        <p14:creationId xmlns:p14="http://schemas.microsoft.com/office/powerpoint/2010/main" val="367782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0D527-EA3B-642E-B68B-73142E77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48DA2-7C26-F4B9-74E3-BD34FEA0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591477"/>
          </a:xfrm>
        </p:spPr>
        <p:txBody>
          <a:bodyPr/>
          <a:lstStyle/>
          <a:p>
            <a:r>
              <a:rPr lang="en-US" dirty="0"/>
              <a:t>Breaks….I can go and go and go because I like the topics.  Please stop me at 90min!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94903-3DFC-0A89-9B8A-87B5AED0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F399-E3F2-13C4-CA2B-3764D6320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70B7E-7846-289D-327B-C9AC97B3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0012"/>
            <a:ext cx="5623560" cy="38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F8909-B354-4676-14A2-82643573FBA7}"/>
              </a:ext>
            </a:extLst>
          </p:cNvPr>
          <p:cNvSpPr txBox="1"/>
          <p:nvPr/>
        </p:nvSpPr>
        <p:spPr>
          <a:xfrm>
            <a:off x="1028700" y="5634990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try to do 10min breaks at 90min intervals!</a:t>
            </a:r>
          </a:p>
        </p:txBody>
      </p:sp>
    </p:spTree>
    <p:extLst>
      <p:ext uri="{BB962C8B-B14F-4D97-AF65-F5344CB8AC3E}">
        <p14:creationId xmlns:p14="http://schemas.microsoft.com/office/powerpoint/2010/main" val="1853901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16071B-3905-0C4E-84BD-96C0AA40F6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235ED-05BA-DB47-BDFB-3DC07C6ACA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1C3BECC-1603-9AD0-23A8-F7C656A1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3" y="1796411"/>
            <a:ext cx="3868340" cy="3884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DD4A5-41A6-5986-C98B-94858629F179}"/>
              </a:ext>
            </a:extLst>
          </p:cNvPr>
          <p:cNvSpPr txBox="1"/>
          <p:nvPr/>
        </p:nvSpPr>
        <p:spPr>
          <a:xfrm>
            <a:off x="7315200" y="5616337"/>
            <a:ext cx="141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AI Generated</a:t>
            </a:r>
          </a:p>
        </p:txBody>
      </p:sp>
    </p:spTree>
    <p:extLst>
      <p:ext uri="{BB962C8B-B14F-4D97-AF65-F5344CB8AC3E}">
        <p14:creationId xmlns:p14="http://schemas.microsoft.com/office/powerpoint/2010/main" val="372590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"~/Desktop/path/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7/13/24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259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Locations?</a:t>
            </a:r>
          </a:p>
          <a:p>
            <a:r>
              <a:rPr lang="en-US" sz="2800" dirty="0"/>
              <a:t>Professions?</a:t>
            </a:r>
          </a:p>
          <a:p>
            <a:r>
              <a:rPr lang="en-US" sz="2800" dirty="0"/>
              <a:t>Hopeful Professions/Industries?</a:t>
            </a:r>
          </a:p>
          <a:p>
            <a:r>
              <a:rPr lang="en-US" sz="2800" dirty="0"/>
              <a:t>Coding Experience?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functions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517345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Saves time, more concise and less error prone.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4929809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once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>
          <a:xfrm>
            <a:off x="5472734" y="1873250"/>
            <a:ext cx="2545246" cy="89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64F4DE-F474-5640-BF91-43EDCEB4FCA5}"/>
              </a:ext>
            </a:extLst>
          </p:cNvPr>
          <p:cNvSpPr txBox="1"/>
          <p:nvPr/>
        </p:nvSpPr>
        <p:spPr>
          <a:xfrm>
            <a:off x="4929809" y="2966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Apply it in </a:t>
            </a:r>
            <a:r>
              <a:rPr lang="en-US" b="1" u="sng" dirty="0">
                <a:solidFill>
                  <a:schemeClr val="bg1"/>
                </a:solidFill>
              </a:rPr>
              <a:t>one line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E6DC35-E8B1-4247-B7F4-2C49F716DBCF}"/>
              </a:ext>
            </a:extLst>
          </p:cNvPr>
          <p:cNvCxnSpPr/>
          <p:nvPr/>
        </p:nvCxnSpPr>
        <p:spPr>
          <a:xfrm>
            <a:off x="4253948" y="1616765"/>
            <a:ext cx="0" cy="368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DE5B48-AAAC-F84D-A964-63842167A2E1}"/>
              </a:ext>
            </a:extLst>
          </p:cNvPr>
          <p:cNvSpPr txBox="1"/>
          <p:nvPr/>
        </p:nvSpPr>
        <p:spPr>
          <a:xfrm>
            <a:off x="4929809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66FCA45-D900-5744-BA08-CCE336D3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09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A7B54C-339E-8F47-AB9C-F45710BAC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03" y="3502439"/>
            <a:ext cx="41783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8AF07-BA6C-6947-8B33-E41BC6ED9C3B}"/>
              </a:ext>
            </a:extLst>
          </p:cNvPr>
          <p:cNvSpPr txBox="1"/>
          <p:nvPr/>
        </p:nvSpPr>
        <p:spPr>
          <a:xfrm>
            <a:off x="7646504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F13B9DF5-7CA9-5F4E-AADE-34A2902C5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2058504"/>
            <a:ext cx="1524000" cy="965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AE1C-6B4D-A64F-8440-FBA4034CD92E}"/>
              </a:ext>
            </a:extLst>
          </p:cNvPr>
          <p:cNvSpPr txBox="1"/>
          <p:nvPr/>
        </p:nvSpPr>
        <p:spPr>
          <a:xfrm>
            <a:off x="324678" y="1300227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it 30 times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BA14B-C53B-D14F-8052-ECB5B00B15BE}"/>
              </a:ext>
            </a:extLst>
          </p:cNvPr>
          <p:cNvSpPr txBox="1"/>
          <p:nvPr/>
        </p:nvSpPr>
        <p:spPr>
          <a:xfrm>
            <a:off x="1889239" y="3001617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76762D3-5AA7-FF4A-9413-32566A032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8" y="3350868"/>
            <a:ext cx="1663700" cy="368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2A1E5-D14D-344D-B76F-AD9333871C57}"/>
              </a:ext>
            </a:extLst>
          </p:cNvPr>
          <p:cNvSpPr txBox="1"/>
          <p:nvPr/>
        </p:nvSpPr>
        <p:spPr>
          <a:xfrm>
            <a:off x="324678" y="4109689"/>
            <a:ext cx="3657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all the answers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81AB4C1-7F85-BE4E-856B-9EB83F35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78" y="4736270"/>
            <a:ext cx="17526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283472-DC31-4D44-B94A-2083970306EF}"/>
              </a:ext>
            </a:extLst>
          </p:cNvPr>
          <p:cNvSpPr txBox="1"/>
          <p:nvPr/>
        </p:nvSpPr>
        <p:spPr>
          <a:xfrm>
            <a:off x="3081130" y="4716704"/>
            <a:ext cx="5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059FCC-ACA8-544C-B794-EB8858F55E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25FF93-02EB-4F48-9493-8AC439AE168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3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/>
      <p:bldP spid="27" grpId="0" animBg="1"/>
      <p:bldP spid="28" grpId="0"/>
      <p:bldP spid="33" grpId="0" animBg="1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0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2BCCDBF-7A94-210E-D778-C1ED06ED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86728"/>
            <a:ext cx="5157859" cy="45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7/13/24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452B8EB-01E2-5D16-3619-CB3B6213EA6C}"/>
              </a:ext>
            </a:extLst>
          </p:cNvPr>
          <p:cNvSpPr/>
          <p:nvPr/>
        </p:nvSpPr>
        <p:spPr>
          <a:xfrm>
            <a:off x="4954905" y="1878793"/>
            <a:ext cx="308610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2FF6B-C4D0-00BC-5A0B-CD9FB37B6F6E}"/>
              </a:ext>
            </a:extLst>
          </p:cNvPr>
          <p:cNvSpPr/>
          <p:nvPr/>
        </p:nvSpPr>
        <p:spPr>
          <a:xfrm>
            <a:off x="342900" y="1878793"/>
            <a:ext cx="4514850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F306B-1AEB-6D55-29D8-5620F2F8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52265-563E-2DC8-9F42-6C1C3EF5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Paradigm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0F25-0DC3-3279-AF85-5FB6F2BA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EF891-0875-AA3F-E8AA-E3F7F70E8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813DC6-78E8-106E-0624-8690C6AD56C1}"/>
              </a:ext>
            </a:extLst>
          </p:cNvPr>
          <p:cNvSpPr/>
          <p:nvPr/>
        </p:nvSpPr>
        <p:spPr>
          <a:xfrm>
            <a:off x="62865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5A04D-621B-1708-EC79-3EBB2C56301E}"/>
              </a:ext>
            </a:extLst>
          </p:cNvPr>
          <p:cNvSpPr/>
          <p:nvPr/>
        </p:nvSpPr>
        <p:spPr>
          <a:xfrm>
            <a:off x="213741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7BB9D-3E00-6769-D740-CB98182040EA}"/>
              </a:ext>
            </a:extLst>
          </p:cNvPr>
          <p:cNvSpPr/>
          <p:nvPr/>
        </p:nvSpPr>
        <p:spPr>
          <a:xfrm>
            <a:off x="364617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23A9-56FA-78C4-87E9-6D93F9939830}"/>
              </a:ext>
            </a:extLst>
          </p:cNvPr>
          <p:cNvSpPr/>
          <p:nvPr/>
        </p:nvSpPr>
        <p:spPr>
          <a:xfrm>
            <a:off x="515493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93AA3-4B8E-9ACD-FA07-31F7BF92C85F}"/>
              </a:ext>
            </a:extLst>
          </p:cNvPr>
          <p:cNvSpPr/>
          <p:nvPr/>
        </p:nvSpPr>
        <p:spPr>
          <a:xfrm>
            <a:off x="6663690" y="2297430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84B4E-A1EE-05C4-D40E-D2DED17D5A8E}"/>
              </a:ext>
            </a:extLst>
          </p:cNvPr>
          <p:cNvSpPr txBox="1"/>
          <p:nvPr/>
        </p:nvSpPr>
        <p:spPr>
          <a:xfrm>
            <a:off x="2160270" y="188237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2CECD-7AC7-34D2-997C-166A2718BA90}"/>
              </a:ext>
            </a:extLst>
          </p:cNvPr>
          <p:cNvSpPr txBox="1"/>
          <p:nvPr/>
        </p:nvSpPr>
        <p:spPr>
          <a:xfrm>
            <a:off x="5926455" y="1903446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D0BB7-CFAF-949F-B4D9-D023A6ADB338}"/>
              </a:ext>
            </a:extLst>
          </p:cNvPr>
          <p:cNvSpPr txBox="1"/>
          <p:nvPr/>
        </p:nvSpPr>
        <p:spPr>
          <a:xfrm>
            <a:off x="342900" y="148480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AD0B6-6D80-D9FC-853F-29F83289FFEE}"/>
              </a:ext>
            </a:extLst>
          </p:cNvPr>
          <p:cNvSpPr txBox="1"/>
          <p:nvPr/>
        </p:nvSpPr>
        <p:spPr>
          <a:xfrm>
            <a:off x="939723" y="5154409"/>
            <a:ext cx="8030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curriculum will repeat steps building both upstream and expanding on components using both R and python. </a:t>
            </a:r>
            <a:r>
              <a:rPr lang="en-US" i="1" dirty="0"/>
              <a:t>In my experience, data science teams prefer R, while production teams python…and most management will let practitioners choose their strongest language.  Mechanics are largely similar but good to know regardless of language.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6FE97F-916C-D683-D6E4-F3165C0D0ACF}"/>
              </a:ext>
            </a:extLst>
          </p:cNvPr>
          <p:cNvSpPr/>
          <p:nvPr/>
        </p:nvSpPr>
        <p:spPr>
          <a:xfrm>
            <a:off x="22860" y="3516601"/>
            <a:ext cx="9115426" cy="1177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514B2-5CB4-279F-9AAC-C841A99FAE47}"/>
              </a:ext>
            </a:extLst>
          </p:cNvPr>
          <p:cNvSpPr/>
          <p:nvPr/>
        </p:nvSpPr>
        <p:spPr>
          <a:xfrm>
            <a:off x="222885" y="3935238"/>
            <a:ext cx="118300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</a:t>
            </a:r>
          </a:p>
          <a:p>
            <a:pPr algn="ctr"/>
            <a:r>
              <a:rPr lang="en-US" dirty="0"/>
              <a:t>Expanded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059EE5-6EA0-8351-893B-4E2B30C01351}"/>
              </a:ext>
            </a:extLst>
          </p:cNvPr>
          <p:cNvSpPr/>
          <p:nvPr/>
        </p:nvSpPr>
        <p:spPr>
          <a:xfrm>
            <a:off x="181737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FDE26-681C-E4FC-DB2A-D708912410BF}"/>
              </a:ext>
            </a:extLst>
          </p:cNvPr>
          <p:cNvSpPr/>
          <p:nvPr/>
        </p:nvSpPr>
        <p:spPr>
          <a:xfrm>
            <a:off x="332613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BFDE7-3230-9927-15B4-2B0493BBE837}"/>
              </a:ext>
            </a:extLst>
          </p:cNvPr>
          <p:cNvSpPr/>
          <p:nvPr/>
        </p:nvSpPr>
        <p:spPr>
          <a:xfrm>
            <a:off x="483489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92C318-A897-8B3E-30D6-941DD408978C}"/>
              </a:ext>
            </a:extLst>
          </p:cNvPr>
          <p:cNvSpPr/>
          <p:nvPr/>
        </p:nvSpPr>
        <p:spPr>
          <a:xfrm>
            <a:off x="6343650" y="3935238"/>
            <a:ext cx="1097280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FAE59-804B-DC0D-23C4-E556A1CF62FD}"/>
              </a:ext>
            </a:extLst>
          </p:cNvPr>
          <p:cNvSpPr txBox="1"/>
          <p:nvPr/>
        </p:nvSpPr>
        <p:spPr>
          <a:xfrm>
            <a:off x="1840230" y="3520186"/>
            <a:ext cx="43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Also reviewed </a:t>
            </a:r>
            <a:r>
              <a:rPr lang="en-US" dirty="0">
                <a:solidFill>
                  <a:schemeClr val="bg1"/>
                </a:solidFill>
              </a:rPr>
              <a:t>in Python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A1659D-319C-D49C-AB3B-15E00D7D3112}"/>
              </a:ext>
            </a:extLst>
          </p:cNvPr>
          <p:cNvSpPr/>
          <p:nvPr/>
        </p:nvSpPr>
        <p:spPr>
          <a:xfrm>
            <a:off x="7703819" y="3935238"/>
            <a:ext cx="1274445" cy="591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4285422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7/13/24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</a:t>
            </a:r>
            <a:r>
              <a:rPr lang="en-US" sz="2800" strike="sngStrike" dirty="0"/>
              <a:t>three</a:t>
            </a:r>
            <a:r>
              <a:rPr lang="en-US" sz="2800" dirty="0"/>
              <a:t> four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35478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07778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07778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B50994-C975-6331-7F5E-732B7005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8" y="4825960"/>
            <a:ext cx="2271449" cy="1430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7F7CCB-2327-55EC-EDEC-66670BB05E6D}"/>
              </a:ext>
            </a:extLst>
          </p:cNvPr>
          <p:cNvSpPr txBox="1"/>
          <p:nvPr/>
        </p:nvSpPr>
        <p:spPr>
          <a:xfrm>
            <a:off x="3028950" y="5356784"/>
            <a:ext cx="46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local LLMs…limited on session 1 but will expand with more NLP basics in session 2.</a:t>
            </a:r>
          </a:p>
        </p:txBody>
      </p: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10573</TotalTime>
  <Words>3210</Words>
  <Application>Microsoft Macintosh PowerPoint</Application>
  <PresentationFormat>On-screen Show (4:3)</PresentationFormat>
  <Paragraphs>751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Consolas</vt:lpstr>
      <vt:lpstr>Lucida Console</vt:lpstr>
      <vt:lpstr>Roboto</vt:lpstr>
      <vt:lpstr>Wingdings</vt:lpstr>
      <vt:lpstr>1_Office Theme</vt:lpstr>
      <vt:lpstr>Intros</vt:lpstr>
      <vt:lpstr>Ted Kwartler</vt:lpstr>
      <vt:lpstr>Breaks….I can go and go and go because I like the topics.  Please stop me at 90min!</vt:lpstr>
      <vt:lpstr>Introductions…</vt:lpstr>
      <vt:lpstr>Syllabus Review</vt:lpstr>
      <vt:lpstr>Instruction Paradigm</vt:lpstr>
      <vt:lpstr>The course uses three four software components for learning.</vt:lpstr>
      <vt:lpstr>Step 1.  Install Base -R</vt:lpstr>
      <vt:lpstr>Step 2. Install R-Studio</vt:lpstr>
      <vt:lpstr>Step 3. Install Git (Mac)</vt:lpstr>
      <vt:lpstr>Step 3. Install Git (Windows)</vt:lpstr>
      <vt:lpstr>Now that you have R, R-Studio &amp; Git, time to connect to our class repository.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As you get more experience using git will help you.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Now just run some code (we will explain it later)</vt:lpstr>
      <vt:lpstr>Almost setup…don’t worry if you need help!</vt:lpstr>
      <vt:lpstr>Intro to R</vt:lpstr>
      <vt:lpstr>What is R?</vt:lpstr>
      <vt:lpstr>What is R Studio? The most popular IDE for R</vt:lpstr>
      <vt:lpstr>What is the relationship between R &amp; R studio?</vt:lpstr>
      <vt:lpstr>R Studio has four main panes</vt:lpstr>
      <vt:lpstr>R: Where is it being used?</vt:lpstr>
      <vt:lpstr>Ok, it’s awesome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Why are functions better?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311</cp:revision>
  <dcterms:created xsi:type="dcterms:W3CDTF">2018-05-23T17:24:59Z</dcterms:created>
  <dcterms:modified xsi:type="dcterms:W3CDTF">2024-07-13T21:28:01Z</dcterms:modified>
</cp:coreProperties>
</file>